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6"/>
  </p:notesMasterIdLst>
  <p:sldIdLst>
    <p:sldId id="317" r:id="rId3"/>
    <p:sldId id="323" r:id="rId4"/>
    <p:sldId id="318" r:id="rId5"/>
    <p:sldId id="257" r:id="rId6"/>
    <p:sldId id="306" r:id="rId7"/>
    <p:sldId id="334" r:id="rId8"/>
    <p:sldId id="335" r:id="rId9"/>
    <p:sldId id="336" r:id="rId10"/>
    <p:sldId id="260" r:id="rId11"/>
    <p:sldId id="321" r:id="rId12"/>
    <p:sldId id="316" r:id="rId13"/>
    <p:sldId id="337" r:id="rId14"/>
    <p:sldId id="326" r:id="rId15"/>
    <p:sldId id="338" r:id="rId16"/>
    <p:sldId id="340" r:id="rId17"/>
    <p:sldId id="324" r:id="rId18"/>
    <p:sldId id="339" r:id="rId19"/>
    <p:sldId id="325" r:id="rId20"/>
    <p:sldId id="327" r:id="rId21"/>
    <p:sldId id="330" r:id="rId22"/>
    <p:sldId id="332" r:id="rId23"/>
    <p:sldId id="333" r:id="rId24"/>
    <p:sldId id="34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5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</a:t>
            </a:r>
            <a:r>
              <a:rPr lang="en-US" dirty="0" smtClean="0"/>
              <a:t>/10/2019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3: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B3CD-FD0F-624F-A9B2-4B1ED84B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key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1AA0-7412-B444-A62C-DA76437F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True</a:t>
            </a:r>
            <a:r>
              <a:rPr lang="en-US" dirty="0"/>
              <a:t> : This keyword is used to represent a Boolean true. If a statement is true, “True” is printed.</a:t>
            </a:r>
          </a:p>
          <a:p>
            <a:pPr fontAlgn="base"/>
            <a:r>
              <a:rPr lang="en-US" b="1" dirty="0"/>
              <a:t>False</a:t>
            </a:r>
            <a:r>
              <a:rPr lang="en-US" dirty="0"/>
              <a:t> : This keyword is used to represent a Boolean false. If a statement is False, “False” is printed.</a:t>
            </a:r>
          </a:p>
          <a:p>
            <a:pPr fontAlgn="base"/>
            <a:r>
              <a:rPr lang="en-US" b="1" dirty="0"/>
              <a:t>None </a:t>
            </a:r>
            <a:r>
              <a:rPr lang="en-US" dirty="0"/>
              <a:t>: This is a special constant used to </a:t>
            </a:r>
            <a:r>
              <a:rPr lang="en-US" b="1" dirty="0"/>
              <a:t>denote a null value or a void</a:t>
            </a:r>
            <a:r>
              <a:rPr lang="en-US" dirty="0"/>
              <a:t>. </a:t>
            </a:r>
            <a:r>
              <a:rPr lang="en-US" b="1" dirty="0"/>
              <a:t>Its important to remember, 0, any empty container(</a:t>
            </a:r>
            <a:r>
              <a:rPr lang="en-US" b="1" dirty="0" err="1"/>
              <a:t>e.g</a:t>
            </a:r>
            <a:r>
              <a:rPr lang="en-US" b="1" dirty="0"/>
              <a:t> empty list) do not compute to None</a:t>
            </a:r>
            <a:r>
              <a:rPr lang="en-US" dirty="0"/>
              <a:t>.</a:t>
            </a:r>
          </a:p>
          <a:p>
            <a:pPr fontAlgn="base"/>
            <a:r>
              <a:rPr lang="en-US" b="1" dirty="0"/>
              <a:t>not</a:t>
            </a:r>
            <a:r>
              <a:rPr lang="en-US" dirty="0"/>
              <a:t> : This logical operator </a:t>
            </a:r>
            <a:r>
              <a:rPr lang="en-US" b="1" dirty="0"/>
              <a:t>inverts the truth value </a:t>
            </a:r>
            <a:r>
              <a:rPr lang="en-US" dirty="0"/>
              <a:t>(For example not True will return False and vice versa).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3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94D4-6C25-824C-9158-DF5176AB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 Class </a:t>
            </a: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8AA7-58A9-B743-BAE9-392B627DE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4"/>
            <a:ext cx="10807700" cy="4498975"/>
          </a:xfrm>
        </p:spPr>
        <p:txBody>
          <a:bodyPr>
            <a:normAutofit/>
          </a:bodyPr>
          <a:lstStyle/>
          <a:p>
            <a:r>
              <a:rPr lang="en-US" dirty="0"/>
              <a:t>Write a Python Script that takes user input as two numbers and performs a comparison of whether the numbers are equal or not.</a:t>
            </a:r>
          </a:p>
          <a:p>
            <a:pPr lvl="1"/>
            <a:r>
              <a:rPr lang="en-US" dirty="0"/>
              <a:t> Output ‘FALSE’ if they are equal and ‘TRUE’ if they are not.</a:t>
            </a:r>
          </a:p>
          <a:p>
            <a:pPr lvl="1"/>
            <a:r>
              <a:rPr lang="en-US" dirty="0"/>
              <a:t>Output ‘TRUE’ if they are equal and ‘FALSE’ if they are not.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58F-E45A-604D-92D8-1DF6F427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01D4-F5D4-9448-B267-8C255957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 Statements in Python allow us to tell the computer to perform alternative actions based on a certain set of results.</a:t>
            </a:r>
          </a:p>
          <a:p>
            <a:r>
              <a:rPr lang="en-US" dirty="0"/>
              <a:t>Verbally, we can imagine we are telling the computer:</a:t>
            </a:r>
          </a:p>
          <a:p>
            <a:pPr lvl="1"/>
            <a:r>
              <a:rPr lang="en-US" dirty="0"/>
              <a:t>"Hey if this case happens, perform some action"</a:t>
            </a:r>
          </a:p>
          <a:p>
            <a:pPr lvl="1"/>
            <a:r>
              <a:rPr lang="en-US" dirty="0"/>
              <a:t>We can then expand the idea further with </a:t>
            </a:r>
            <a:r>
              <a:rPr lang="en-US" dirty="0" err="1"/>
              <a:t>elif</a:t>
            </a:r>
            <a:r>
              <a:rPr lang="en-US" dirty="0"/>
              <a:t> and else statements, which allow us to tell the computer:</a:t>
            </a:r>
          </a:p>
          <a:p>
            <a:pPr lvl="1"/>
            <a:r>
              <a:rPr lang="en-US" dirty="0"/>
              <a:t>"Hey if this case happens, perform some action. Else, if another case happens, perform some other action. Else, if </a:t>
            </a:r>
            <a:r>
              <a:rPr lang="en-US" i="1" dirty="0"/>
              <a:t>none</a:t>
            </a:r>
            <a:r>
              <a:rPr lang="en-US" dirty="0"/>
              <a:t> of the above cases happened, perform this action.”</a:t>
            </a:r>
          </a:p>
          <a:p>
            <a:r>
              <a:rPr lang="en-US" dirty="0">
                <a:solidFill>
                  <a:srgbClr val="FF0000"/>
                </a:solidFill>
              </a:rPr>
              <a:t>NOTE: It is important to keep a good understanding of how indentation works in Python to maintain the structure and order of your code. We will talk about this topic again when we start building out functions!</a:t>
            </a:r>
          </a:p>
        </p:txBody>
      </p:sp>
    </p:spTree>
    <p:extLst>
      <p:ext uri="{BB962C8B-B14F-4D97-AF65-F5344CB8AC3E}">
        <p14:creationId xmlns:p14="http://schemas.microsoft.com/office/powerpoint/2010/main" val="222784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4C6F-D805-D84D-856B-5DB2F1E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5B59-99D2-7B48-B939-2203C07C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commonly used control flow statements.</a:t>
            </a:r>
          </a:p>
          <a:p>
            <a:r>
              <a:rPr lang="en-US" b="1" dirty="0"/>
              <a:t>Python Syntax</a:t>
            </a:r>
          </a:p>
          <a:p>
            <a:r>
              <a:rPr lang="en-US" dirty="0"/>
              <a:t>if </a:t>
            </a:r>
            <a:r>
              <a:rPr lang="en-US" i="1" dirty="0"/>
              <a:t>condition</a:t>
            </a:r>
            <a:r>
              <a:rPr lang="en-US" dirty="0"/>
              <a:t> :</a:t>
            </a:r>
          </a:p>
          <a:p>
            <a:r>
              <a:rPr lang="en-US" dirty="0"/>
              <a:t>    indented Statement Block</a:t>
            </a:r>
          </a:p>
          <a:p>
            <a:r>
              <a:rPr lang="en-US" dirty="0"/>
              <a:t>Let’s Try this code:</a:t>
            </a:r>
          </a:p>
          <a:p>
            <a:pPr marL="457200" lvl="1" indent="0">
              <a:buNone/>
            </a:pPr>
            <a:r>
              <a:rPr lang="en-US" dirty="0"/>
              <a:t>weight = float(input("How many pounds does your suitcase weigh? ")) </a:t>
            </a:r>
          </a:p>
          <a:p>
            <a:pPr marL="457200" lvl="1" indent="0">
              <a:buNone/>
            </a:pPr>
            <a:r>
              <a:rPr lang="en-US" b="1" dirty="0"/>
              <a:t>if</a:t>
            </a:r>
            <a:r>
              <a:rPr lang="en-US" dirty="0"/>
              <a:t> weight &gt; 50: </a:t>
            </a:r>
          </a:p>
          <a:p>
            <a:pPr marL="457200" lvl="1" indent="0">
              <a:buNone/>
            </a:pPr>
            <a:r>
              <a:rPr lang="en-US" dirty="0"/>
              <a:t>    print("There is a $25 charge for luggage that heavy.") </a:t>
            </a:r>
          </a:p>
          <a:p>
            <a:pPr marL="457200" lvl="1" indent="0">
              <a:buNone/>
            </a:pPr>
            <a:r>
              <a:rPr lang="en-US" dirty="0"/>
              <a:t>    print("Thank you for your business.")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8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A936-7788-CE4C-899A-7188D128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C6C39-84F9-3943-9497-2F064321B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temperature = float(input('What is the temperature? '))</a:t>
            </a:r>
          </a:p>
          <a:p>
            <a:pPr marL="0" indent="0">
              <a:buNone/>
            </a:pPr>
            <a:r>
              <a:rPr lang="en-US" dirty="0"/>
              <a:t>if temperature &gt; 70:</a:t>
            </a:r>
          </a:p>
          <a:p>
            <a:pPr marL="0" indent="0">
              <a:buNone/>
            </a:pPr>
            <a:r>
              <a:rPr lang="en-US" dirty="0"/>
              <a:t>    print('Wear shorts.')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print('Wear long pants.')</a:t>
            </a:r>
          </a:p>
          <a:p>
            <a:pPr marL="0" indent="0">
              <a:buNone/>
            </a:pPr>
            <a:r>
              <a:rPr lang="en-US" dirty="0"/>
              <a:t>print('Get some exercise outside.')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6092A-0951-344B-A83D-6C896DBFD1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is </a:t>
            </a:r>
            <a:r>
              <a:rPr lang="en-US" dirty="0" err="1"/>
              <a:t>Elif</a:t>
            </a:r>
            <a:r>
              <a:rPr lang="en-US" dirty="0"/>
              <a:t> statement if more than 1 condition needs to be tested.</a:t>
            </a:r>
          </a:p>
          <a:p>
            <a:pPr marL="0" indent="0">
              <a:buNone/>
            </a:pPr>
            <a:r>
              <a:rPr lang="en-US" dirty="0" err="1"/>
              <a:t>loc</a:t>
            </a:r>
            <a:r>
              <a:rPr lang="en-US" dirty="0"/>
              <a:t> = 'Bank'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loc</a:t>
            </a:r>
            <a:r>
              <a:rPr lang="en-US" dirty="0"/>
              <a:t> == 'Auto Shop':</a:t>
            </a:r>
          </a:p>
          <a:p>
            <a:pPr marL="0" indent="0">
              <a:buNone/>
            </a:pPr>
            <a:r>
              <a:rPr lang="en-US" dirty="0"/>
              <a:t>    print('Welcome to the Auto Shop!')</a:t>
            </a:r>
          </a:p>
          <a:p>
            <a:pPr marL="0" indent="0">
              <a:buNone/>
            </a:pP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== 'Bank':</a:t>
            </a:r>
          </a:p>
          <a:p>
            <a:pPr marL="0" indent="0">
              <a:buNone/>
            </a:pPr>
            <a:r>
              <a:rPr lang="en-US" dirty="0"/>
              <a:t>    print('Welcome to the bank!')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print('Where are you?')</a:t>
            </a:r>
          </a:p>
        </p:txBody>
      </p:sp>
    </p:spTree>
    <p:extLst>
      <p:ext uri="{BB962C8B-B14F-4D97-AF65-F5344CB8AC3E}">
        <p14:creationId xmlns:p14="http://schemas.microsoft.com/office/powerpoint/2010/main" val="360520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E126-D77C-0842-AA00-363A49CB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F241-C988-014C-BC4C-FC94D1A3BC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x: </a:t>
            </a:r>
          </a:p>
          <a:p>
            <a:r>
              <a:rPr lang="en-US" dirty="0"/>
              <a:t>     if y: </a:t>
            </a:r>
          </a:p>
          <a:p>
            <a:r>
              <a:rPr lang="en-US" dirty="0"/>
              <a:t>         code-statement </a:t>
            </a:r>
          </a:p>
          <a:p>
            <a:r>
              <a:rPr lang="en-US" dirty="0"/>
              <a:t>else: </a:t>
            </a:r>
          </a:p>
          <a:p>
            <a:r>
              <a:rPr lang="en-US" dirty="0"/>
              <a:t>      another-code-statement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00815-F867-3840-9A20-8516E698FD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 is so heavily driven by code indentation and whitespace. </a:t>
            </a:r>
          </a:p>
          <a:p>
            <a:r>
              <a:rPr lang="en-US" dirty="0"/>
              <a:t>This means that code readability is a core part of the design of the Python language.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6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1DCC-564C-284D-BE30-9D23C1D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896E-36E3-834B-9F78-F4DFB78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finished in class.</a:t>
            </a:r>
          </a:p>
          <a:p>
            <a:r>
              <a:rPr lang="en-US" dirty="0"/>
              <a:t>Today’s set is not graded. </a:t>
            </a:r>
          </a:p>
          <a:p>
            <a:r>
              <a:rPr lang="en-US" dirty="0"/>
              <a:t>From next practice class </a:t>
            </a:r>
            <a:r>
              <a:rPr lang="en-US" dirty="0" smtClean="0"/>
              <a:t>onwards - </a:t>
            </a:r>
            <a:r>
              <a:rPr lang="en-US" dirty="0"/>
              <a:t>You can be asked to submit a code online in-class.</a:t>
            </a:r>
          </a:p>
          <a:p>
            <a:r>
              <a:rPr lang="en-US" dirty="0"/>
              <a:t>You can work in teams for all in-class grade-able exercises. However, each student needs to submit their </a:t>
            </a:r>
            <a:r>
              <a:rPr lang="en-US" dirty="0" smtClean="0"/>
              <a:t>own work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1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8BF-EDB2-9948-BA13-4102035E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Reminding the Methodology (Lecture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10FE-5146-944A-98A2-22EABB51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 – Understand the Problem: Write down the inputs you have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 – Devise a Good Plan to Solve: Write down the Algorithm you will use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I – Implement the Plan: Translate Algorithm to code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E – Evaluate the Solution: Run for a few test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5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5A98-B89A-AB43-A4B0-5A4B3535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36B-5B0C-C048-8D91-E9DD41AB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asks the user for their name and greets them with their name.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215EA-D7FD-6441-A7F6-1D5B0F7F3D32}"/>
              </a:ext>
            </a:extLst>
          </p:cNvPr>
          <p:cNvSpPr txBox="1"/>
          <p:nvPr/>
        </p:nvSpPr>
        <p:spPr>
          <a:xfrm>
            <a:off x="2201333" y="282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2C8D-209A-254F-846A-5B9F185E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A02B-345E-3F41-A041-F1C941A5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previous program such that only the users Alice and Bob are greeted with their names.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1 is posted and is due next week:</a:t>
            </a:r>
          </a:p>
          <a:p>
            <a:pPr lvl="1"/>
            <a:r>
              <a:rPr lang="en-US" dirty="0" smtClean="0"/>
              <a:t>September 17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Submit all </a:t>
            </a:r>
            <a:r>
              <a:rPr lang="en-US" dirty="0" err="1" smtClean="0"/>
              <a:t>homeworks</a:t>
            </a:r>
            <a:r>
              <a:rPr lang="en-US" dirty="0" smtClean="0"/>
              <a:t> on Submitty.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1F6-12EC-774A-BD14-903EAA4B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AE7C-D8D5-474D-A69F-DFB4BEFA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/>
          </a:bodyPr>
          <a:lstStyle/>
          <a:p>
            <a:r>
              <a:rPr lang="en-US" dirty="0"/>
              <a:t>Write a program that asks the user for a number n and gives them the possibility to choose between computing the sum or computing the product of n and n-1.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08F-7006-514E-BAEE-39957F9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723A-607B-514A-A621-EFDF8991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 whether a user provided number is an even number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67D6-1882-4B48-BEF9-4A58A061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5 (Challenge Problem)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8959-23C7-4748-B4CE-88E69FEB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my birthday I am planning to invite n friends and distribute some chocolates to all of them. At the chocolate shop I found each packet contains different number of m chocolates. </a:t>
            </a:r>
          </a:p>
          <a:p>
            <a:r>
              <a:rPr lang="en-US" dirty="0"/>
              <a:t>Write a program that calculates whether a given packet will distribute all chocolates evenly to my friends or not. In addition the program must also tell me how many will be in surplus or short if I buy a particular packet.</a:t>
            </a:r>
          </a:p>
        </p:txBody>
      </p:sp>
    </p:spTree>
    <p:extLst>
      <p:ext uri="{BB962C8B-B14F-4D97-AF65-F5344CB8AC3E}">
        <p14:creationId xmlns:p14="http://schemas.microsoft.com/office/powerpoint/2010/main" val="59298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3E4-9361-9E4B-BABD-54E33B76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613-9747-7B40-9A0C-4E6C335D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String Manipulations</a:t>
            </a:r>
          </a:p>
        </p:txBody>
      </p:sp>
    </p:spTree>
    <p:extLst>
      <p:ext uri="{BB962C8B-B14F-4D97-AF65-F5344CB8AC3E}">
        <p14:creationId xmlns:p14="http://schemas.microsoft.com/office/powerpoint/2010/main" val="46544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Booleans</a:t>
            </a:r>
          </a:p>
          <a:p>
            <a:r>
              <a:rPr lang="en-US" dirty="0"/>
              <a:t>Elementary Boolean </a:t>
            </a:r>
            <a:r>
              <a:rPr lang="en-US" dirty="0" smtClean="0"/>
              <a:t>Algebra</a:t>
            </a:r>
          </a:p>
          <a:p>
            <a:r>
              <a:rPr lang="en-US" dirty="0" smtClean="0"/>
              <a:t>Comparison Operators</a:t>
            </a:r>
            <a:endParaRPr lang="en-US" dirty="0"/>
          </a:p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 and Else Statements in Python (Also called control statements)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0301-E66A-DC48-8779-CAD4514D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441"/>
          </a:xfrm>
        </p:spPr>
        <p:txBody>
          <a:bodyPr/>
          <a:lstStyle/>
          <a:p>
            <a:r>
              <a:rPr lang="en-US" dirty="0"/>
              <a:t>Object Types (Table from Previous Lecture)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13874"/>
              </p:ext>
            </p:extLst>
          </p:nvPr>
        </p:nvGraphicFramePr>
        <p:xfrm>
          <a:off x="838200" y="1491175"/>
          <a:ext cx="10515600" cy="18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Booleans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bool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Logical Value: True, False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3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195-8189-A240-ABF8-AD85ED65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EAF6-4232-364C-81E6-A12B101B6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represents logical values (TRUE or FALSE)</a:t>
            </a:r>
          </a:p>
          <a:p>
            <a:r>
              <a:rPr lang="en-US" dirty="0"/>
              <a:t>The </a:t>
            </a:r>
            <a:r>
              <a:rPr lang="en-US" b="1" dirty="0"/>
              <a:t>bool()</a:t>
            </a:r>
            <a:r>
              <a:rPr lang="en-US" dirty="0"/>
              <a:t> </a:t>
            </a:r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 is used to return or convert a value to a Boolean value</a:t>
            </a:r>
          </a:p>
          <a:p>
            <a:r>
              <a:rPr lang="en-US" dirty="0"/>
              <a:t>The bool() method in general takes only one parameter, on which the standard truth testing procedure can be applied. </a:t>
            </a:r>
          </a:p>
          <a:p>
            <a:r>
              <a:rPr lang="en-US" b="1" dirty="0"/>
              <a:t>If no parameter is passed, then by default it returns False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82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9EC7-7A70-D142-8AB1-C135EF99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1E67-27CE-814F-BD1F-34C80B5A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Boolean Algebra</a:t>
            </a:r>
            <a:r>
              <a:rPr lang="en-US" dirty="0"/>
              <a:t> is a branch of algebra that involves bools, or true and false values. </a:t>
            </a:r>
          </a:p>
          <a:p>
            <a:r>
              <a:rPr lang="en-US" dirty="0"/>
              <a:t>They’re typically denoted as </a:t>
            </a:r>
            <a:r>
              <a:rPr lang="en-US" b="1" i="1" dirty="0"/>
              <a:t>T or 1 for true</a:t>
            </a:r>
            <a:r>
              <a:rPr lang="en-US" dirty="0"/>
              <a:t> and</a:t>
            </a:r>
            <a:r>
              <a:rPr lang="en-US" b="1" dirty="0"/>
              <a:t> </a:t>
            </a:r>
            <a:r>
              <a:rPr lang="en-US" b="1" i="1" dirty="0"/>
              <a:t>F or 0 for false</a:t>
            </a:r>
            <a:r>
              <a:rPr lang="en-US" dirty="0"/>
              <a:t>. </a:t>
            </a:r>
          </a:p>
          <a:p>
            <a:r>
              <a:rPr lang="en-US" dirty="0"/>
              <a:t>Using this simple system we can boil down complex statements into easier/understandable logical statements.</a:t>
            </a:r>
          </a:p>
        </p:txBody>
      </p:sp>
    </p:spTree>
    <p:extLst>
      <p:ext uri="{BB962C8B-B14F-4D97-AF65-F5344CB8AC3E}">
        <p14:creationId xmlns:p14="http://schemas.microsoft.com/office/powerpoint/2010/main" val="104502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318A-C3E7-7448-B0BE-8E859603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172E-2E8D-9B47-BA20-273C0420D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truth table</a:t>
            </a:r>
            <a:r>
              <a:rPr lang="en-US" dirty="0"/>
              <a:t> is a way of organizing information to list out all possible scenarios.</a:t>
            </a:r>
          </a:p>
          <a:p>
            <a:r>
              <a:rPr lang="en-US" dirty="0"/>
              <a:t>p denotes proposition (condition) then ~p (read as not p) means everything opposite of the proposition.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50A2C-6D45-9148-8003-0BCB53B8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16647"/>
              </p:ext>
            </p:extLst>
          </p:nvPr>
        </p:nvGraphicFramePr>
        <p:xfrm>
          <a:off x="2897632" y="4001294"/>
          <a:ext cx="2686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184">
                  <a:extLst>
                    <a:ext uri="{9D8B030D-6E8A-4147-A177-3AD203B41FA5}">
                      <a16:colId xmlns:a16="http://schemas.microsoft.com/office/drawing/2014/main" val="2044210855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42687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0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54D5-7857-E74E-906D-8218C1E5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7217E-68F6-C944-B6B3-3D7C5ECA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62983"/>
          </a:xfrm>
        </p:spPr>
        <p:txBody>
          <a:bodyPr/>
          <a:lstStyle/>
          <a:p>
            <a:r>
              <a:rPr lang="en-US" dirty="0"/>
              <a:t>AND Operator</a:t>
            </a:r>
          </a:p>
          <a:p>
            <a:pPr lvl="1"/>
            <a:r>
              <a:rPr lang="en-US" i="1" dirty="0"/>
              <a:t>Requires </a:t>
            </a:r>
            <a:r>
              <a:rPr lang="en-US" dirty="0"/>
              <a:t>both p and q to be True for the result to be True. All other cases result in False. 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Keyword in Python: </a:t>
            </a:r>
            <a:r>
              <a:rPr lang="en-US" b="1" dirty="0"/>
              <a:t>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36A31D-B125-E54D-AC40-F35010611C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Operator</a:t>
            </a:r>
          </a:p>
          <a:p>
            <a:pPr lvl="1"/>
            <a:r>
              <a:rPr lang="en-US" i="1" dirty="0"/>
              <a:t>Requires</a:t>
            </a:r>
            <a:r>
              <a:rPr lang="en-US" dirty="0"/>
              <a:t> only one proposition to be True for the result to be True.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Keyword in Python: </a:t>
            </a:r>
            <a:r>
              <a:rPr lang="en-US" b="1" dirty="0"/>
              <a:t>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9A56A4-090B-8845-B11C-00F03E2F4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55075"/>
              </p:ext>
            </p:extLst>
          </p:nvPr>
        </p:nvGraphicFramePr>
        <p:xfrm>
          <a:off x="1094233" y="3596978"/>
          <a:ext cx="42458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327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43456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AND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64FC62-5ED1-AE42-A4F3-B8C218412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729058"/>
              </p:ext>
            </p:extLst>
          </p:nvPr>
        </p:nvGraphicFramePr>
        <p:xfrm>
          <a:off x="6742176" y="3608832"/>
          <a:ext cx="43555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64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38315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88513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OR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98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9CA8-7263-C041-8C44-05F71DB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and Expressions (In Python)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8453BC-403F-E945-A925-94F6CE54C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359450"/>
              </p:ext>
            </p:extLst>
          </p:nvPr>
        </p:nvGraphicFramePr>
        <p:xfrm>
          <a:off x="956602" y="1026942"/>
          <a:ext cx="11000934" cy="553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0">
                  <a:extLst>
                    <a:ext uri="{9D8B030D-6E8A-4147-A177-3AD203B41FA5}">
                      <a16:colId xmlns:a16="http://schemas.microsoft.com/office/drawing/2014/main" val="3374782624"/>
                    </a:ext>
                  </a:extLst>
                </a:gridCol>
                <a:gridCol w="5421406">
                  <a:extLst>
                    <a:ext uri="{9D8B030D-6E8A-4147-A177-3AD203B41FA5}">
                      <a16:colId xmlns:a16="http://schemas.microsoft.com/office/drawing/2014/main" val="2549461836"/>
                    </a:ext>
                  </a:extLst>
                </a:gridCol>
                <a:gridCol w="3666978">
                  <a:extLst>
                    <a:ext uri="{9D8B030D-6E8A-4147-A177-3AD203B41FA5}">
                      <a16:colId xmlns:a16="http://schemas.microsoft.com/office/drawing/2014/main" val="2774880787"/>
                    </a:ext>
                  </a:extLst>
                </a:gridCol>
              </a:tblGrid>
              <a:tr h="350430">
                <a:tc>
                  <a:txBody>
                    <a:bodyPr/>
                    <a:lstStyle/>
                    <a:p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07286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equal then the condition will be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x=3, y=5; (x==y)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25798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not equal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(x!=y)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76649"/>
                  </a:ext>
                </a:extLst>
              </a:tr>
              <a:tr h="793673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value on the left is greater than that on the right,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4844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that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36449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left is greater than or equal to the one on the right,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(x&gt;=y)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2543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or equal to the one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4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419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5420</TotalTime>
  <Words>860</Words>
  <Application>Microsoft Office PowerPoint</Application>
  <PresentationFormat>Widescreen</PresentationFormat>
  <Paragraphs>191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1_Office Theme</vt:lpstr>
      <vt:lpstr>Lecture 3: Introduction to Computer Programming Course - CS1010</vt:lpstr>
      <vt:lpstr>Announcements</vt:lpstr>
      <vt:lpstr>Goals for Today</vt:lpstr>
      <vt:lpstr>Object Types (Table from Previous Lecture)</vt:lpstr>
      <vt:lpstr>Booleans</vt:lpstr>
      <vt:lpstr>Basic Boolean Algebra</vt:lpstr>
      <vt:lpstr>Truth Table</vt:lpstr>
      <vt:lpstr>Binary Operators</vt:lpstr>
      <vt:lpstr>Operators and Expressions (In Python)</vt:lpstr>
      <vt:lpstr>Important key words</vt:lpstr>
      <vt:lpstr>In- Class Exercise</vt:lpstr>
      <vt:lpstr>If Statements in Python</vt:lpstr>
      <vt:lpstr>If Statements in Python</vt:lpstr>
      <vt:lpstr>If Else Statements</vt:lpstr>
      <vt:lpstr>Nested Ifs</vt:lpstr>
      <vt:lpstr>Some Practice Problems</vt:lpstr>
      <vt:lpstr>Reminding the Methodology (Lecture 1)</vt:lpstr>
      <vt:lpstr>Problem 1</vt:lpstr>
      <vt:lpstr>Problem 2</vt:lpstr>
      <vt:lpstr>Problem 3</vt:lpstr>
      <vt:lpstr>Problem 4</vt:lpstr>
      <vt:lpstr>Problem 5 (Challenge Problem)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117</cp:revision>
  <cp:lastPrinted>2019-01-15T14:56:36Z</cp:lastPrinted>
  <dcterms:created xsi:type="dcterms:W3CDTF">2019-01-12T14:02:31Z</dcterms:created>
  <dcterms:modified xsi:type="dcterms:W3CDTF">2019-09-08T20:50:08Z</dcterms:modified>
</cp:coreProperties>
</file>